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2" r:id="rId2"/>
    <p:sldId id="257" r:id="rId3"/>
    <p:sldId id="258" r:id="rId4"/>
    <p:sldId id="259" r:id="rId5"/>
    <p:sldId id="260" r:id="rId6"/>
    <p:sldId id="268" r:id="rId7"/>
    <p:sldId id="267" r:id="rId8"/>
    <p:sldId id="269" r:id="rId9"/>
    <p:sldId id="272" r:id="rId10"/>
    <p:sldId id="261" r:id="rId11"/>
    <p:sldId id="266" r:id="rId12"/>
    <p:sldId id="270" r:id="rId13"/>
    <p:sldId id="27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82771" autoAdjust="0"/>
  </p:normalViewPr>
  <p:slideViewPr>
    <p:cSldViewPr>
      <p:cViewPr>
        <p:scale>
          <a:sx n="62" d="100"/>
          <a:sy n="62" d="100"/>
        </p:scale>
        <p:origin x="-642" y="36"/>
      </p:cViewPr>
      <p:guideLst>
        <p:guide orient="horz" pos="2160"/>
        <p:guide pos="2880"/>
      </p:guideLst>
    </p:cSldViewPr>
  </p:slideViewPr>
  <p:outlineViewPr>
    <p:cViewPr>
      <p:scale>
        <a:sx n="33" d="100"/>
        <a:sy n="33" d="100"/>
      </p:scale>
      <p:origin x="0" y="696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8E58BE-D7D0-48D0-8975-1AD98D187BF9}" type="datetimeFigureOut">
              <a:rPr lang="en-US" smtClean="0"/>
              <a:t>5/6/2018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1FE8DA-BD2E-4E45-B912-3815BE55DDAB}" type="slidenum">
              <a:rPr lang="en-US" smtClean="0"/>
              <a:t>‹#›</a:t>
            </a:fld>
            <a:endParaRPr lang="en-US"/>
          </a:p>
        </p:txBody>
      </p:sp>
    </p:spTree>
    <p:extLst>
      <p:ext uri="{BB962C8B-B14F-4D97-AF65-F5344CB8AC3E}">
        <p14:creationId xmlns:p14="http://schemas.microsoft.com/office/powerpoint/2010/main" val="3369854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41FE8DA-BD2E-4E45-B912-3815BE55DDAB}" type="slidenum">
              <a:rPr lang="en-US" smtClean="0"/>
              <a:t>1</a:t>
            </a:fld>
            <a:endParaRPr lang="en-US"/>
          </a:p>
        </p:txBody>
      </p:sp>
    </p:spTree>
    <p:extLst>
      <p:ext uri="{BB962C8B-B14F-4D97-AF65-F5344CB8AC3E}">
        <p14:creationId xmlns:p14="http://schemas.microsoft.com/office/powerpoint/2010/main" val="17675948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1FE8DA-BD2E-4E45-B912-3815BE55DDAB}" type="slidenum">
              <a:rPr lang="en-US" smtClean="0"/>
              <a:t>2</a:t>
            </a:fld>
            <a:endParaRPr lang="en-US"/>
          </a:p>
        </p:txBody>
      </p:sp>
    </p:spTree>
    <p:extLst>
      <p:ext uri="{BB962C8B-B14F-4D97-AF65-F5344CB8AC3E}">
        <p14:creationId xmlns:p14="http://schemas.microsoft.com/office/powerpoint/2010/main" val="2447213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 the</a:t>
            </a:r>
            <a:r>
              <a:rPr lang="en-US" baseline="0" dirty="0" smtClean="0"/>
              <a:t> content of Chap.7 arbitrary? Note Ch.7 is after Ch.6 of the miracles; thus, establishing the credibility of J. miracles by questioning him (similar to today’s practice of the Catholic church). When do the events of Chap.7 take place? </a:t>
            </a:r>
            <a:endParaRPr lang="en-US" dirty="0"/>
          </a:p>
        </p:txBody>
      </p:sp>
      <p:sp>
        <p:nvSpPr>
          <p:cNvPr id="4" name="Slide Number Placeholder 3"/>
          <p:cNvSpPr>
            <a:spLocks noGrp="1"/>
          </p:cNvSpPr>
          <p:nvPr>
            <p:ph type="sldNum" sz="quarter" idx="10"/>
          </p:nvPr>
        </p:nvSpPr>
        <p:spPr/>
        <p:txBody>
          <a:bodyPr/>
          <a:lstStyle/>
          <a:p>
            <a:fld id="{D41FE8DA-BD2E-4E45-B912-3815BE55DDAB}" type="slidenum">
              <a:rPr lang="en-US" smtClean="0"/>
              <a:t>3</a:t>
            </a:fld>
            <a:endParaRPr lang="en-US"/>
          </a:p>
        </p:txBody>
      </p:sp>
    </p:spTree>
    <p:extLst>
      <p:ext uri="{BB962C8B-B14F-4D97-AF65-F5344CB8AC3E}">
        <p14:creationId xmlns:p14="http://schemas.microsoft.com/office/powerpoint/2010/main" val="33788127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seventh day is not a rest, but wholeness, celebration, transformative number; even the Gentile nations are invited</a:t>
            </a:r>
            <a:r>
              <a:rPr lang="en-US" baseline="0" dirty="0" smtClean="0"/>
              <a:t> to the feast to worship along with the Jewish people</a:t>
            </a:r>
            <a:endParaRPr lang="en-US" dirty="0"/>
          </a:p>
        </p:txBody>
      </p:sp>
      <p:sp>
        <p:nvSpPr>
          <p:cNvPr id="4" name="Slide Number Placeholder 3"/>
          <p:cNvSpPr>
            <a:spLocks noGrp="1"/>
          </p:cNvSpPr>
          <p:nvPr>
            <p:ph type="sldNum" sz="quarter" idx="10"/>
          </p:nvPr>
        </p:nvSpPr>
        <p:spPr/>
        <p:txBody>
          <a:bodyPr/>
          <a:lstStyle/>
          <a:p>
            <a:fld id="{D41FE8DA-BD2E-4E45-B912-3815BE55DDAB}" type="slidenum">
              <a:rPr lang="en-US" smtClean="0"/>
              <a:t>4</a:t>
            </a:fld>
            <a:endParaRPr lang="en-US"/>
          </a:p>
        </p:txBody>
      </p:sp>
    </p:spTree>
    <p:extLst>
      <p:ext uri="{BB962C8B-B14F-4D97-AF65-F5344CB8AC3E}">
        <p14:creationId xmlns:p14="http://schemas.microsoft.com/office/powerpoint/2010/main" val="18491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Human or divine?</a:t>
            </a:r>
            <a:r>
              <a:rPr lang="en-US" baseline="0" dirty="0" smtClean="0"/>
              <a:t> “demon” (7:20)-ref. to sorcerers or false prophets who were associated with manipulative demons, acting as familiar spirits, Keener, p.715; </a:t>
            </a:r>
            <a:r>
              <a:rPr lang="en-US" dirty="0" smtClean="0"/>
              <a:t>divided audience: “prophet” (7:40); the Christ (7:41); Galilean origin versus birth in Bethlehem; Officers’ attitude; Jewish elite</a:t>
            </a:r>
          </a:p>
          <a:p>
            <a:endParaRPr lang="en-US" dirty="0"/>
          </a:p>
        </p:txBody>
      </p:sp>
      <p:sp>
        <p:nvSpPr>
          <p:cNvPr id="4" name="Slide Number Placeholder 3"/>
          <p:cNvSpPr>
            <a:spLocks noGrp="1"/>
          </p:cNvSpPr>
          <p:nvPr>
            <p:ph type="sldNum" sz="quarter" idx="10"/>
          </p:nvPr>
        </p:nvSpPr>
        <p:spPr/>
        <p:txBody>
          <a:bodyPr/>
          <a:lstStyle/>
          <a:p>
            <a:fld id="{D41FE8DA-BD2E-4E45-B912-3815BE55DDAB}" type="slidenum">
              <a:rPr lang="en-US" smtClean="0"/>
              <a:t>5</a:t>
            </a:fld>
            <a:endParaRPr lang="en-US"/>
          </a:p>
        </p:txBody>
      </p:sp>
    </p:spTree>
    <p:extLst>
      <p:ext uri="{BB962C8B-B14F-4D97-AF65-F5344CB8AC3E}">
        <p14:creationId xmlns:p14="http://schemas.microsoft.com/office/powerpoint/2010/main" val="16904923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37-39 is the climax of J. teaching; Scripture Jesus refers to</a:t>
            </a:r>
            <a:r>
              <a:rPr lang="en-US" baseline="0" dirty="0" smtClean="0"/>
              <a:t> (re: water): Isaiah (44:3), Joel (2:28), Zechariah (14:8-9), Ezekiel 47-water flows from temple, Numbers 29- the well. John blends texts.</a:t>
            </a:r>
            <a:endParaRPr lang="en-US" dirty="0" smtClean="0"/>
          </a:p>
          <a:p>
            <a:r>
              <a:rPr lang="en-US" dirty="0" smtClean="0"/>
              <a:t>Holy Spirit will come only after J.’s exaltation</a:t>
            </a:r>
            <a:r>
              <a:rPr lang="en-US" baseline="0" dirty="0" smtClean="0"/>
              <a:t> – comparison with H.S. in O.T. </a:t>
            </a:r>
            <a:endParaRPr lang="en-US" dirty="0"/>
          </a:p>
        </p:txBody>
      </p:sp>
      <p:sp>
        <p:nvSpPr>
          <p:cNvPr id="4" name="Slide Number Placeholder 3"/>
          <p:cNvSpPr>
            <a:spLocks noGrp="1"/>
          </p:cNvSpPr>
          <p:nvPr>
            <p:ph type="sldNum" sz="quarter" idx="10"/>
          </p:nvPr>
        </p:nvSpPr>
        <p:spPr/>
        <p:txBody>
          <a:bodyPr/>
          <a:lstStyle/>
          <a:p>
            <a:fld id="{D41FE8DA-BD2E-4E45-B912-3815BE55DDAB}" type="slidenum">
              <a:rPr lang="en-US" smtClean="0"/>
              <a:t>10</a:t>
            </a:fld>
            <a:endParaRPr lang="en-US"/>
          </a:p>
        </p:txBody>
      </p:sp>
    </p:spTree>
    <p:extLst>
      <p:ext uri="{BB962C8B-B14F-4D97-AF65-F5344CB8AC3E}">
        <p14:creationId xmlns:p14="http://schemas.microsoft.com/office/powerpoint/2010/main" val="1974265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247B54-B202-4212-AF36-82CBCD6DAB1B}" type="datetimeFigureOut">
              <a:rPr lang="en-US" smtClean="0"/>
              <a:t>5/6/2018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19DFD7-F75B-4409-99F4-4A0E443C3556}" type="slidenum">
              <a:rPr lang="en-US" smtClean="0"/>
              <a:t>‹#›</a:t>
            </a:fld>
            <a:endParaRPr lang="en-US"/>
          </a:p>
        </p:txBody>
      </p:sp>
    </p:spTree>
    <p:extLst>
      <p:ext uri="{BB962C8B-B14F-4D97-AF65-F5344CB8AC3E}">
        <p14:creationId xmlns:p14="http://schemas.microsoft.com/office/powerpoint/2010/main" val="1393806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247B54-B202-4212-AF36-82CBCD6DAB1B}" type="datetimeFigureOut">
              <a:rPr lang="en-US" smtClean="0"/>
              <a:t>5/6/2018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19DFD7-F75B-4409-99F4-4A0E443C3556}" type="slidenum">
              <a:rPr lang="en-US" smtClean="0"/>
              <a:t>‹#›</a:t>
            </a:fld>
            <a:endParaRPr lang="en-US"/>
          </a:p>
        </p:txBody>
      </p:sp>
    </p:spTree>
    <p:extLst>
      <p:ext uri="{BB962C8B-B14F-4D97-AF65-F5344CB8AC3E}">
        <p14:creationId xmlns:p14="http://schemas.microsoft.com/office/powerpoint/2010/main" val="540774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247B54-B202-4212-AF36-82CBCD6DAB1B}" type="datetimeFigureOut">
              <a:rPr lang="en-US" smtClean="0"/>
              <a:t>5/6/2018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19DFD7-F75B-4409-99F4-4A0E443C3556}" type="slidenum">
              <a:rPr lang="en-US" smtClean="0"/>
              <a:t>‹#›</a:t>
            </a:fld>
            <a:endParaRPr lang="en-US"/>
          </a:p>
        </p:txBody>
      </p:sp>
    </p:spTree>
    <p:extLst>
      <p:ext uri="{BB962C8B-B14F-4D97-AF65-F5344CB8AC3E}">
        <p14:creationId xmlns:p14="http://schemas.microsoft.com/office/powerpoint/2010/main" val="2394140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247B54-B202-4212-AF36-82CBCD6DAB1B}" type="datetimeFigureOut">
              <a:rPr lang="en-US" smtClean="0"/>
              <a:t>5/6/2018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19DFD7-F75B-4409-99F4-4A0E443C3556}" type="slidenum">
              <a:rPr lang="en-US" smtClean="0"/>
              <a:t>‹#›</a:t>
            </a:fld>
            <a:endParaRPr lang="en-US"/>
          </a:p>
        </p:txBody>
      </p:sp>
    </p:spTree>
    <p:extLst>
      <p:ext uri="{BB962C8B-B14F-4D97-AF65-F5344CB8AC3E}">
        <p14:creationId xmlns:p14="http://schemas.microsoft.com/office/powerpoint/2010/main" val="4095673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247B54-B202-4212-AF36-82CBCD6DAB1B}" type="datetimeFigureOut">
              <a:rPr lang="en-US" smtClean="0"/>
              <a:t>5/6/2018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19DFD7-F75B-4409-99F4-4A0E443C3556}" type="slidenum">
              <a:rPr lang="en-US" smtClean="0"/>
              <a:t>‹#›</a:t>
            </a:fld>
            <a:endParaRPr lang="en-US"/>
          </a:p>
        </p:txBody>
      </p:sp>
    </p:spTree>
    <p:extLst>
      <p:ext uri="{BB962C8B-B14F-4D97-AF65-F5344CB8AC3E}">
        <p14:creationId xmlns:p14="http://schemas.microsoft.com/office/powerpoint/2010/main" val="4227911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247B54-B202-4212-AF36-82CBCD6DAB1B}" type="datetimeFigureOut">
              <a:rPr lang="en-US" smtClean="0"/>
              <a:t>5/6/2018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19DFD7-F75B-4409-99F4-4A0E443C3556}" type="slidenum">
              <a:rPr lang="en-US" smtClean="0"/>
              <a:t>‹#›</a:t>
            </a:fld>
            <a:endParaRPr lang="en-US"/>
          </a:p>
        </p:txBody>
      </p:sp>
    </p:spTree>
    <p:extLst>
      <p:ext uri="{BB962C8B-B14F-4D97-AF65-F5344CB8AC3E}">
        <p14:creationId xmlns:p14="http://schemas.microsoft.com/office/powerpoint/2010/main" val="2413190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247B54-B202-4212-AF36-82CBCD6DAB1B}" type="datetimeFigureOut">
              <a:rPr lang="en-US" smtClean="0"/>
              <a:t>5/6/2018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19DFD7-F75B-4409-99F4-4A0E443C3556}" type="slidenum">
              <a:rPr lang="en-US" smtClean="0"/>
              <a:t>‹#›</a:t>
            </a:fld>
            <a:endParaRPr lang="en-US"/>
          </a:p>
        </p:txBody>
      </p:sp>
    </p:spTree>
    <p:extLst>
      <p:ext uri="{BB962C8B-B14F-4D97-AF65-F5344CB8AC3E}">
        <p14:creationId xmlns:p14="http://schemas.microsoft.com/office/powerpoint/2010/main" val="4023359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247B54-B202-4212-AF36-82CBCD6DAB1B}" type="datetimeFigureOut">
              <a:rPr lang="en-US" smtClean="0"/>
              <a:t>5/6/2018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19DFD7-F75B-4409-99F4-4A0E443C3556}" type="slidenum">
              <a:rPr lang="en-US" smtClean="0"/>
              <a:t>‹#›</a:t>
            </a:fld>
            <a:endParaRPr lang="en-US"/>
          </a:p>
        </p:txBody>
      </p:sp>
    </p:spTree>
    <p:extLst>
      <p:ext uri="{BB962C8B-B14F-4D97-AF65-F5344CB8AC3E}">
        <p14:creationId xmlns:p14="http://schemas.microsoft.com/office/powerpoint/2010/main" val="285743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247B54-B202-4212-AF36-82CBCD6DAB1B}" type="datetimeFigureOut">
              <a:rPr lang="en-US" smtClean="0"/>
              <a:t>5/6/2018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19DFD7-F75B-4409-99F4-4A0E443C3556}" type="slidenum">
              <a:rPr lang="en-US" smtClean="0"/>
              <a:t>‹#›</a:t>
            </a:fld>
            <a:endParaRPr lang="en-US"/>
          </a:p>
        </p:txBody>
      </p:sp>
    </p:spTree>
    <p:extLst>
      <p:ext uri="{BB962C8B-B14F-4D97-AF65-F5344CB8AC3E}">
        <p14:creationId xmlns:p14="http://schemas.microsoft.com/office/powerpoint/2010/main" val="4273359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247B54-B202-4212-AF36-82CBCD6DAB1B}" type="datetimeFigureOut">
              <a:rPr lang="en-US" smtClean="0"/>
              <a:t>5/6/2018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19DFD7-F75B-4409-99F4-4A0E443C3556}" type="slidenum">
              <a:rPr lang="en-US" smtClean="0"/>
              <a:t>‹#›</a:t>
            </a:fld>
            <a:endParaRPr lang="en-US"/>
          </a:p>
        </p:txBody>
      </p:sp>
    </p:spTree>
    <p:extLst>
      <p:ext uri="{BB962C8B-B14F-4D97-AF65-F5344CB8AC3E}">
        <p14:creationId xmlns:p14="http://schemas.microsoft.com/office/powerpoint/2010/main" val="3119468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247B54-B202-4212-AF36-82CBCD6DAB1B}" type="datetimeFigureOut">
              <a:rPr lang="en-US" smtClean="0"/>
              <a:t>5/6/2018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19DFD7-F75B-4409-99F4-4A0E443C3556}" type="slidenum">
              <a:rPr lang="en-US" smtClean="0"/>
              <a:t>‹#›</a:t>
            </a:fld>
            <a:endParaRPr lang="en-US"/>
          </a:p>
        </p:txBody>
      </p:sp>
    </p:spTree>
    <p:extLst>
      <p:ext uri="{BB962C8B-B14F-4D97-AF65-F5344CB8AC3E}">
        <p14:creationId xmlns:p14="http://schemas.microsoft.com/office/powerpoint/2010/main" val="1167240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247B54-B202-4212-AF36-82CBCD6DAB1B}" type="datetimeFigureOut">
              <a:rPr lang="en-US" smtClean="0"/>
              <a:t>5/6/2018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19DFD7-F75B-4409-99F4-4A0E443C3556}" type="slidenum">
              <a:rPr lang="en-US" smtClean="0"/>
              <a:t>‹#›</a:t>
            </a:fld>
            <a:endParaRPr lang="en-US"/>
          </a:p>
        </p:txBody>
      </p:sp>
    </p:spTree>
    <p:extLst>
      <p:ext uri="{BB962C8B-B14F-4D97-AF65-F5344CB8AC3E}">
        <p14:creationId xmlns:p14="http://schemas.microsoft.com/office/powerpoint/2010/main" val="1529102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rgdn.info/en/kogo_i_za_chto_nazyvali_eretikami_bogomili" TargetMode="External"/><Relationship Id="rId2" Type="http://schemas.openxmlformats.org/officeDocument/2006/relationships/hyperlink" Target="https://en.wikipedia.org/wiki/Enoch"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beyondsciencetv.com/2017/06/04/jesus-was-a-shapeshifter-according-to-ancient-egyptian-text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29600" cy="944562"/>
          </a:xfrm>
        </p:spPr>
        <p:txBody>
          <a:bodyPr/>
          <a:lstStyle/>
          <a:p>
            <a:r>
              <a:rPr lang="en-US" b="1" dirty="0"/>
              <a:t>The Gospel of </a:t>
            </a:r>
            <a:r>
              <a:rPr lang="en-US" b="1" dirty="0" smtClean="0"/>
              <a:t>John</a:t>
            </a:r>
            <a:endParaRPr lang="en-US" b="1" dirty="0"/>
          </a:p>
        </p:txBody>
      </p:sp>
      <p:pic>
        <p:nvPicPr>
          <p:cNvPr id="4" name="Content Placeholder 3" descr="Orthodox icon, 17th c." title="The Ascension of John the Theologian"/>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8600" y="1219200"/>
            <a:ext cx="5486400" cy="5414970"/>
          </a:xfrm>
        </p:spPr>
      </p:pic>
      <p:sp>
        <p:nvSpPr>
          <p:cNvPr id="7" name="TextBox 6"/>
          <p:cNvSpPr txBox="1"/>
          <p:nvPr/>
        </p:nvSpPr>
        <p:spPr>
          <a:xfrm>
            <a:off x="5791200" y="2971800"/>
            <a:ext cx="3048000" cy="1569660"/>
          </a:xfrm>
          <a:prstGeom prst="rect">
            <a:avLst/>
          </a:prstGeom>
          <a:noFill/>
        </p:spPr>
        <p:txBody>
          <a:bodyPr wrap="square" rtlCol="0">
            <a:spAutoFit/>
          </a:bodyPr>
          <a:lstStyle/>
          <a:p>
            <a:r>
              <a:rPr lang="en-US" sz="2400" i="1" dirty="0" smtClean="0"/>
              <a:t>The Ascension of John the Theologian</a:t>
            </a:r>
            <a:r>
              <a:rPr lang="en-US" sz="2400" dirty="0" smtClean="0"/>
              <a:t>, Orthodox tradition (15c.), 17</a:t>
            </a:r>
            <a:r>
              <a:rPr lang="en-US" sz="2400" baseline="30000" dirty="0" smtClean="0"/>
              <a:t>th</a:t>
            </a:r>
            <a:r>
              <a:rPr lang="en-US" sz="2400" dirty="0" smtClean="0"/>
              <a:t> cen. icon</a:t>
            </a:r>
            <a:endParaRPr lang="en-US" sz="2400" dirty="0"/>
          </a:p>
        </p:txBody>
      </p:sp>
      <p:sp>
        <p:nvSpPr>
          <p:cNvPr id="3" name="TextBox 2"/>
          <p:cNvSpPr txBox="1"/>
          <p:nvPr/>
        </p:nvSpPr>
        <p:spPr>
          <a:xfrm>
            <a:off x="5791200" y="5181600"/>
            <a:ext cx="3048000" cy="1200329"/>
          </a:xfrm>
          <a:prstGeom prst="rect">
            <a:avLst/>
          </a:prstGeom>
          <a:noFill/>
        </p:spPr>
        <p:txBody>
          <a:bodyPr wrap="square" rtlCol="0">
            <a:spAutoFit/>
          </a:bodyPr>
          <a:lstStyle/>
          <a:p>
            <a:r>
              <a:rPr lang="en-US" i="1" dirty="0" smtClean="0"/>
              <a:t>The Secret Book of the </a:t>
            </a:r>
            <a:r>
              <a:rPr lang="en-US" i="1" dirty="0" err="1" smtClean="0"/>
              <a:t>Bogomils</a:t>
            </a:r>
            <a:r>
              <a:rPr lang="en-US" i="1" dirty="0"/>
              <a:t> </a:t>
            </a:r>
            <a:r>
              <a:rPr lang="en-US" dirty="0"/>
              <a:t>(</a:t>
            </a:r>
            <a:r>
              <a:rPr lang="en-US" i="1" dirty="0"/>
              <a:t>The </a:t>
            </a:r>
            <a:r>
              <a:rPr lang="en-US" i="1" dirty="0" err="1"/>
              <a:t>Apocryphon</a:t>
            </a:r>
            <a:r>
              <a:rPr lang="en-US" i="1" dirty="0"/>
              <a:t> of John </a:t>
            </a:r>
            <a:r>
              <a:rPr lang="en-US" dirty="0" smtClean="0"/>
              <a:t>or </a:t>
            </a:r>
            <a:r>
              <a:rPr lang="en-US" i="1" dirty="0"/>
              <a:t>The Secret Revelation of </a:t>
            </a:r>
            <a:r>
              <a:rPr lang="en-US" i="1" dirty="0" smtClean="0"/>
              <a:t>John</a:t>
            </a:r>
            <a:r>
              <a:rPr lang="en-US" dirty="0" smtClean="0"/>
              <a:t>), 10-11 cen. AD</a:t>
            </a:r>
            <a:endParaRPr lang="en-US" dirty="0"/>
          </a:p>
        </p:txBody>
      </p:sp>
    </p:spTree>
    <p:extLst>
      <p:ext uri="{BB962C8B-B14F-4D97-AF65-F5344CB8AC3E}">
        <p14:creationId xmlns:p14="http://schemas.microsoft.com/office/powerpoint/2010/main" val="16056351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4000" b="1" dirty="0"/>
              <a:t>Chapter </a:t>
            </a:r>
            <a:r>
              <a:rPr lang="en-US" sz="4000" b="1" dirty="0" smtClean="0"/>
              <a:t>7: Main </a:t>
            </a:r>
            <a:r>
              <a:rPr lang="en-US" sz="4000" b="1" dirty="0"/>
              <a:t>Topics</a:t>
            </a:r>
          </a:p>
        </p:txBody>
      </p:sp>
      <p:sp>
        <p:nvSpPr>
          <p:cNvPr id="3" name="Content Placeholder 2"/>
          <p:cNvSpPr>
            <a:spLocks noGrp="1"/>
          </p:cNvSpPr>
          <p:nvPr>
            <p:ph idx="1"/>
          </p:nvPr>
        </p:nvSpPr>
        <p:spPr>
          <a:xfrm>
            <a:off x="457200" y="1371600"/>
            <a:ext cx="8229600" cy="5257800"/>
          </a:xfrm>
        </p:spPr>
        <p:txBody>
          <a:bodyPr>
            <a:normAutofit lnSpcReduction="10000"/>
          </a:bodyPr>
          <a:lstStyle/>
          <a:p>
            <a:r>
              <a:rPr lang="en-US" b="1" dirty="0" smtClean="0"/>
              <a:t>Water symbolism </a:t>
            </a:r>
            <a:r>
              <a:rPr lang="en-US" dirty="0" smtClean="0"/>
              <a:t>in Jesus’ teaching (7:37-39):</a:t>
            </a:r>
          </a:p>
          <a:p>
            <a:pPr marL="457200" lvl="1" indent="0">
              <a:buNone/>
            </a:pPr>
            <a:r>
              <a:rPr lang="en-US" dirty="0"/>
              <a:t> </a:t>
            </a:r>
            <a:r>
              <a:rPr lang="en-US" dirty="0" smtClean="0"/>
              <a:t>- </a:t>
            </a:r>
            <a:r>
              <a:rPr lang="en-US" sz="3000" b="1" dirty="0" smtClean="0"/>
              <a:t>The meaning of water</a:t>
            </a:r>
            <a:r>
              <a:rPr lang="en-US" sz="3000" dirty="0" smtClean="0"/>
              <a:t>: wisdom offered as food and drink; Torah; Spirit; the Spirit of God </a:t>
            </a:r>
            <a:r>
              <a:rPr lang="en-US" sz="2600" dirty="0" smtClean="0"/>
              <a:t>(Keener, p.724-25)</a:t>
            </a:r>
          </a:p>
          <a:p>
            <a:pPr marL="457200" lvl="1" indent="0">
              <a:buNone/>
            </a:pPr>
            <a:endParaRPr lang="en-US" sz="2400" dirty="0"/>
          </a:p>
          <a:p>
            <a:pPr lvl="1">
              <a:buFont typeface="Arial" panose="020B0604020202020204" pitchFamily="34" charset="0"/>
              <a:buChar char="•"/>
            </a:pPr>
            <a:r>
              <a:rPr lang="en-US" sz="3000" dirty="0" smtClean="0"/>
              <a:t>The </a:t>
            </a:r>
            <a:r>
              <a:rPr lang="en-US" sz="3000" dirty="0"/>
              <a:t>e</a:t>
            </a:r>
            <a:r>
              <a:rPr lang="en-US" sz="3000" dirty="0" smtClean="0"/>
              <a:t>xperience of the Spirit (7:39) – in the O.T. and in the N.T., comparison</a:t>
            </a:r>
          </a:p>
          <a:p>
            <a:pPr lvl="1">
              <a:buFont typeface="Arial" panose="020B0604020202020204" pitchFamily="34" charset="0"/>
              <a:buChar char="•"/>
            </a:pPr>
            <a:r>
              <a:rPr lang="en-US" sz="3000" dirty="0" smtClean="0"/>
              <a:t>Debates &amp; division among the people, the officials, and the chief priests regarding Jesus’ origin</a:t>
            </a:r>
          </a:p>
          <a:p>
            <a:pPr lvl="1">
              <a:buFont typeface="Arial" panose="020B0604020202020204" pitchFamily="34" charset="0"/>
              <a:buChar char="•"/>
            </a:pPr>
            <a:r>
              <a:rPr lang="en-US" sz="3200" dirty="0" smtClean="0"/>
              <a:t>The concept of </a:t>
            </a:r>
            <a:r>
              <a:rPr lang="en-US" sz="3200" b="1" dirty="0" smtClean="0"/>
              <a:t>time</a:t>
            </a:r>
            <a:r>
              <a:rPr lang="en-US" sz="3200" dirty="0" smtClean="0"/>
              <a:t>: Gr. </a:t>
            </a:r>
            <a:r>
              <a:rPr lang="en-US" sz="3200" i="1" dirty="0" err="1" smtClean="0"/>
              <a:t>kairos</a:t>
            </a:r>
            <a:r>
              <a:rPr lang="en-US" sz="3200" dirty="0" smtClean="0"/>
              <a:t> (7:8) vs </a:t>
            </a:r>
            <a:r>
              <a:rPr lang="en-US" sz="3200" i="1" dirty="0" smtClean="0"/>
              <a:t>hora</a:t>
            </a:r>
          </a:p>
          <a:p>
            <a:pPr marL="457200" lvl="1" indent="0">
              <a:buNone/>
            </a:pPr>
            <a:endParaRPr lang="en-US" sz="3200" dirty="0"/>
          </a:p>
        </p:txBody>
      </p:sp>
    </p:spTree>
    <p:extLst>
      <p:ext uri="{BB962C8B-B14F-4D97-AF65-F5344CB8AC3E}">
        <p14:creationId xmlns:p14="http://schemas.microsoft.com/office/powerpoint/2010/main" val="11703667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200" b="1" dirty="0" smtClean="0">
                <a:cs typeface="Times New Roman" panose="02020603050405020304" pitchFamily="18" charset="0"/>
              </a:rPr>
              <a:t>Bibliography</a:t>
            </a:r>
            <a:endParaRPr lang="en-US" sz="3200" b="1" dirty="0">
              <a:cs typeface="Times New Roman" panose="02020603050405020304" pitchFamily="18" charset="0"/>
            </a:endParaRPr>
          </a:p>
        </p:txBody>
      </p:sp>
      <p:sp>
        <p:nvSpPr>
          <p:cNvPr id="3" name="Content Placeholder 2"/>
          <p:cNvSpPr>
            <a:spLocks noGrp="1"/>
          </p:cNvSpPr>
          <p:nvPr>
            <p:ph idx="1"/>
          </p:nvPr>
        </p:nvSpPr>
        <p:spPr>
          <a:xfrm>
            <a:off x="457200" y="1143000"/>
            <a:ext cx="8229600" cy="5410200"/>
          </a:xfrm>
        </p:spPr>
        <p:txBody>
          <a:bodyPr>
            <a:normAutofit fontScale="92500" lnSpcReduction="10000"/>
          </a:bodyPr>
          <a:lstStyle/>
          <a:p>
            <a:pPr marL="0" indent="0">
              <a:buNone/>
            </a:pPr>
            <a:r>
              <a:rPr lang="en-US" dirty="0" err="1" smtClean="0"/>
              <a:t>Bant</a:t>
            </a:r>
            <a:r>
              <a:rPr lang="en-US" dirty="0" smtClean="0"/>
              <a:t>, Jo-Ann. </a:t>
            </a:r>
            <a:r>
              <a:rPr lang="en-US" i="1" dirty="0" smtClean="0"/>
              <a:t>John</a:t>
            </a:r>
            <a:r>
              <a:rPr lang="en-US" dirty="0" smtClean="0"/>
              <a:t>. </a:t>
            </a:r>
            <a:r>
              <a:rPr lang="en-US" dirty="0" err="1" smtClean="0"/>
              <a:t>BakerAcademic</a:t>
            </a:r>
            <a:r>
              <a:rPr lang="en-US" dirty="0" smtClean="0"/>
              <a:t>, 2011.</a:t>
            </a:r>
          </a:p>
          <a:p>
            <a:pPr marL="0" indent="0">
              <a:buNone/>
            </a:pPr>
            <a:r>
              <a:rPr lang="en-US" dirty="0" smtClean="0"/>
              <a:t>Enoch (ancestor of Noah), </a:t>
            </a:r>
            <a:r>
              <a:rPr lang="en-US" dirty="0" smtClean="0">
                <a:hlinkClick r:id="rId2"/>
              </a:rPr>
              <a:t>https://en.wikipedia.org/wiki/Enoch</a:t>
            </a:r>
            <a:r>
              <a:rPr lang="en-US" dirty="0" smtClean="0"/>
              <a:t> </a:t>
            </a:r>
          </a:p>
          <a:p>
            <a:pPr marL="0" indent="0">
              <a:buNone/>
            </a:pPr>
            <a:r>
              <a:rPr lang="en-US" dirty="0" smtClean="0"/>
              <a:t>Feast of Tabernacles</a:t>
            </a:r>
            <a:r>
              <a:rPr lang="en-US" dirty="0"/>
              <a:t>, http://feast.icej.org/about</a:t>
            </a:r>
            <a:endParaRPr lang="en-US" dirty="0" smtClean="0"/>
          </a:p>
          <a:p>
            <a:pPr marL="0" indent="0">
              <a:buNone/>
            </a:pPr>
            <a:r>
              <a:rPr lang="en-US" dirty="0" smtClean="0"/>
              <a:t>Keener, Craig. </a:t>
            </a:r>
            <a:r>
              <a:rPr lang="en-US" i="1" dirty="0" smtClean="0"/>
              <a:t>The Gospel of John: A Commentary</a:t>
            </a:r>
            <a:r>
              <a:rPr lang="en-US" dirty="0" smtClean="0"/>
              <a:t>. </a:t>
            </a:r>
            <a:r>
              <a:rPr lang="en-US" dirty="0" err="1" smtClean="0"/>
              <a:t>BakerAcademic</a:t>
            </a:r>
            <a:r>
              <a:rPr lang="en-US" dirty="0" smtClean="0"/>
              <a:t>, 2003.</a:t>
            </a:r>
          </a:p>
          <a:p>
            <a:pPr marL="0" indent="0">
              <a:buNone/>
            </a:pPr>
            <a:r>
              <a:rPr lang="en-US" dirty="0" smtClean="0"/>
              <a:t>Kruse, Colin. </a:t>
            </a:r>
            <a:r>
              <a:rPr lang="en-US" i="1" dirty="0" smtClean="0"/>
              <a:t>John: An Introduction and Commentary</a:t>
            </a:r>
            <a:r>
              <a:rPr lang="en-US" dirty="0" smtClean="0"/>
              <a:t>. IVP Academic, 2017. </a:t>
            </a:r>
          </a:p>
          <a:p>
            <a:pPr marL="0" indent="0">
              <a:buNone/>
            </a:pPr>
            <a:r>
              <a:rPr lang="en-US" i="1" dirty="0" smtClean="0"/>
              <a:t>The Secret Book of the </a:t>
            </a:r>
            <a:r>
              <a:rPr lang="en-US" i="1" dirty="0" err="1" smtClean="0"/>
              <a:t>Bogomils</a:t>
            </a:r>
            <a:r>
              <a:rPr lang="en-US" dirty="0" smtClean="0"/>
              <a:t>, </a:t>
            </a:r>
            <a:r>
              <a:rPr lang="en-US" dirty="0" smtClean="0">
                <a:hlinkClick r:id="rId3"/>
              </a:rPr>
              <a:t>https</a:t>
            </a:r>
            <a:r>
              <a:rPr lang="en-US" dirty="0">
                <a:hlinkClick r:id="rId3"/>
              </a:rPr>
              <a:t>://</a:t>
            </a:r>
            <a:r>
              <a:rPr lang="en-US" dirty="0" smtClean="0">
                <a:hlinkClick r:id="rId3"/>
              </a:rPr>
              <a:t>rgdn.info/en/kogo_i_za_chto_nazyvali_eretikami_bogomili</a:t>
            </a:r>
            <a:endParaRPr lang="en-US" dirty="0" smtClean="0"/>
          </a:p>
          <a:p>
            <a:pPr marL="0" indent="0">
              <a:buNone/>
            </a:pPr>
            <a:endParaRPr lang="en-US" dirty="0"/>
          </a:p>
        </p:txBody>
      </p:sp>
    </p:spTree>
    <p:extLst>
      <p:ext uri="{BB962C8B-B14F-4D97-AF65-F5344CB8AC3E}">
        <p14:creationId xmlns:p14="http://schemas.microsoft.com/office/powerpoint/2010/main" val="32539757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Bibliography</a:t>
            </a:r>
          </a:p>
        </p:txBody>
      </p:sp>
      <p:sp>
        <p:nvSpPr>
          <p:cNvPr id="3" name="Content Placeholder 2"/>
          <p:cNvSpPr>
            <a:spLocks noGrp="1"/>
          </p:cNvSpPr>
          <p:nvPr>
            <p:ph idx="1"/>
          </p:nvPr>
        </p:nvSpPr>
        <p:spPr>
          <a:xfrm>
            <a:off x="457200" y="1371600"/>
            <a:ext cx="8229600" cy="4953000"/>
          </a:xfrm>
        </p:spPr>
        <p:txBody>
          <a:bodyPr>
            <a:normAutofit/>
          </a:bodyPr>
          <a:lstStyle/>
          <a:p>
            <a:pPr marL="0" indent="0">
              <a:buNone/>
            </a:pPr>
            <a:r>
              <a:rPr lang="en-US" sz="2800" dirty="0" err="1" smtClean="0"/>
              <a:t>Beutler</a:t>
            </a:r>
            <a:r>
              <a:rPr lang="en-US" sz="2800" dirty="0" smtClean="0"/>
              <a:t>, SJ, </a:t>
            </a:r>
            <a:r>
              <a:rPr lang="en-US" sz="2800" dirty="0"/>
              <a:t>Johannes. </a:t>
            </a:r>
            <a:r>
              <a:rPr lang="en-US" sz="2800" i="1" dirty="0" smtClean="0"/>
              <a:t>A Commentary on the Gospel of John</a:t>
            </a:r>
            <a:r>
              <a:rPr lang="en-US" sz="2800" dirty="0" smtClean="0"/>
              <a:t>. William B. Eerdmans Publishing Company, 2017.</a:t>
            </a:r>
          </a:p>
          <a:p>
            <a:pPr marL="0" indent="0">
              <a:buNone/>
            </a:pPr>
            <a:endParaRPr lang="en-US" sz="2800" dirty="0"/>
          </a:p>
          <a:p>
            <a:pPr marL="0" indent="0">
              <a:buNone/>
            </a:pPr>
            <a:r>
              <a:rPr lang="en-US" sz="2800" dirty="0" smtClean="0"/>
              <a:t>Jesus </a:t>
            </a:r>
            <a:r>
              <a:rPr lang="en-US" sz="2800" dirty="0"/>
              <a:t>Was a Shapeshifter According to Ancient Egyptian </a:t>
            </a:r>
            <a:r>
              <a:rPr lang="en-US" sz="2800" dirty="0" smtClean="0"/>
              <a:t>Texts. June 4</a:t>
            </a:r>
            <a:r>
              <a:rPr lang="en-US" sz="2800" smtClean="0"/>
              <a:t>, </a:t>
            </a:r>
            <a:r>
              <a:rPr lang="en-US" sz="2800" smtClean="0"/>
              <a:t>2017,</a:t>
            </a:r>
            <a:endParaRPr lang="en-US" sz="2800" dirty="0" smtClean="0"/>
          </a:p>
          <a:p>
            <a:pPr marL="0" indent="0">
              <a:buNone/>
            </a:pPr>
            <a:r>
              <a:rPr lang="en-US" sz="2400" dirty="0" smtClean="0">
                <a:hlinkClick r:id="rId2"/>
              </a:rPr>
              <a:t>https</a:t>
            </a:r>
            <a:r>
              <a:rPr lang="en-US" sz="2400" dirty="0">
                <a:hlinkClick r:id="rId2"/>
              </a:rPr>
              <a:t>://www.beyondsciencetv.com/2017/06/04/jesus-was-a-shapeshifter-according-to-ancient-egyptian-texts</a:t>
            </a:r>
            <a:r>
              <a:rPr lang="en-US" dirty="0" smtClean="0">
                <a:hlinkClick r:id="rId2"/>
              </a:rPr>
              <a:t>/</a:t>
            </a:r>
            <a:endParaRPr lang="en-US" dirty="0" smtClean="0"/>
          </a:p>
          <a:p>
            <a:pPr marL="0" indent="0">
              <a:buNone/>
            </a:pPr>
            <a:r>
              <a:rPr lang="en-US" sz="2800" dirty="0" err="1" smtClean="0"/>
              <a:t>Broek</a:t>
            </a:r>
            <a:r>
              <a:rPr lang="en-US" sz="2800" dirty="0" smtClean="0"/>
              <a:t>, van den, </a:t>
            </a:r>
            <a:r>
              <a:rPr lang="en-US" sz="2800" dirty="0" err="1" smtClean="0"/>
              <a:t>Roelof</a:t>
            </a:r>
            <a:r>
              <a:rPr lang="en-US" sz="2800" dirty="0" smtClean="0"/>
              <a:t>. </a:t>
            </a:r>
            <a:r>
              <a:rPr lang="en-US" sz="2800" i="1" dirty="0"/>
              <a:t>Pseudo-Cyril of Jerusalem On the Life and the Passion of Christ: A Coptic </a:t>
            </a:r>
            <a:r>
              <a:rPr lang="en-US" sz="2800" i="1" dirty="0" err="1"/>
              <a:t>Apocryphon</a:t>
            </a:r>
            <a:r>
              <a:rPr lang="en-US" sz="2800" dirty="0" smtClean="0"/>
              <a:t>. Leiden: Brill, 2012.</a:t>
            </a:r>
            <a:endParaRPr lang="en-US" sz="2800"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42923732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New Books</a:t>
            </a:r>
            <a:endParaRPr lang="en-US" sz="4000" b="1" dirty="0"/>
          </a:p>
        </p:txBody>
      </p:sp>
      <p:sp>
        <p:nvSpPr>
          <p:cNvPr id="3" name="Content Placeholder 2"/>
          <p:cNvSpPr>
            <a:spLocks noGrp="1"/>
          </p:cNvSpPr>
          <p:nvPr>
            <p:ph idx="1"/>
          </p:nvPr>
        </p:nvSpPr>
        <p:spPr/>
        <p:txBody>
          <a:bodyPr/>
          <a:lstStyle/>
          <a:p>
            <a:pPr>
              <a:buFontTx/>
              <a:buChar char="-"/>
            </a:pPr>
            <a:r>
              <a:rPr lang="en-US" i="1" dirty="0" smtClean="0"/>
              <a:t>From </a:t>
            </a:r>
            <a:r>
              <a:rPr lang="en-US" i="1" dirty="0"/>
              <a:t>Gnostics to </a:t>
            </a:r>
            <a:r>
              <a:rPr lang="en-US" i="1" dirty="0" smtClean="0"/>
              <a:t>Monastics: Studies </a:t>
            </a:r>
            <a:r>
              <a:rPr lang="en-US" i="1" dirty="0"/>
              <a:t>in Coptic and Early Christianity in Honor of Bentley </a:t>
            </a:r>
            <a:r>
              <a:rPr lang="en-US" i="1" dirty="0" smtClean="0"/>
              <a:t>Layton</a:t>
            </a:r>
            <a:r>
              <a:rPr lang="en-US" dirty="0" smtClean="0"/>
              <a:t>. Ed. D. </a:t>
            </a:r>
            <a:r>
              <a:rPr lang="en-US" dirty="0" err="1" smtClean="0"/>
              <a:t>Brakke</a:t>
            </a:r>
            <a:r>
              <a:rPr lang="en-US" dirty="0" smtClean="0"/>
              <a:t>, S.J. Davis, and S. </a:t>
            </a:r>
            <a:r>
              <a:rPr lang="en-US" dirty="0" err="1" smtClean="0"/>
              <a:t>Emmel</a:t>
            </a:r>
            <a:r>
              <a:rPr lang="en-US" dirty="0"/>
              <a:t>. </a:t>
            </a:r>
            <a:r>
              <a:rPr lang="en-US" dirty="0" smtClean="0"/>
              <a:t>Leuven: </a:t>
            </a:r>
            <a:r>
              <a:rPr lang="en-US" dirty="0" err="1" smtClean="0"/>
              <a:t>Peeters</a:t>
            </a:r>
            <a:r>
              <a:rPr lang="en-US" dirty="0" smtClean="0"/>
              <a:t> Publishers, 2018.</a:t>
            </a:r>
          </a:p>
          <a:p>
            <a:pPr>
              <a:buFontTx/>
              <a:buChar char="-"/>
            </a:pPr>
            <a:endParaRPr lang="en-US" dirty="0"/>
          </a:p>
          <a:p>
            <a:pPr>
              <a:buFontTx/>
              <a:buChar char="-"/>
            </a:pPr>
            <a:r>
              <a:rPr lang="en-US" i="1" dirty="0"/>
              <a:t>The Nag </a:t>
            </a:r>
            <a:r>
              <a:rPr lang="en-US" i="1" dirty="0" err="1"/>
              <a:t>Hammadi</a:t>
            </a:r>
            <a:r>
              <a:rPr lang="en-US" i="1" dirty="0"/>
              <a:t> Codices and Late Antique </a:t>
            </a:r>
            <a:r>
              <a:rPr lang="en-US" i="1" dirty="0" smtClean="0"/>
              <a:t>Egypt</a:t>
            </a:r>
            <a:r>
              <a:rPr lang="en-US" dirty="0" smtClean="0"/>
              <a:t>. Ed</a:t>
            </a:r>
            <a:r>
              <a:rPr lang="en-US" dirty="0"/>
              <a:t>. </a:t>
            </a:r>
            <a:r>
              <a:rPr lang="en-US" dirty="0" smtClean="0"/>
              <a:t>L. </a:t>
            </a:r>
            <a:r>
              <a:rPr lang="en-US" dirty="0" err="1"/>
              <a:t>Jenott</a:t>
            </a:r>
            <a:r>
              <a:rPr lang="en-US" dirty="0"/>
              <a:t> </a:t>
            </a:r>
            <a:r>
              <a:rPr lang="en-US" dirty="0" smtClean="0"/>
              <a:t>and H. </a:t>
            </a:r>
            <a:r>
              <a:rPr lang="en-US" dirty="0" err="1" smtClean="0"/>
              <a:t>Lundhaug</a:t>
            </a:r>
            <a:r>
              <a:rPr lang="en-US" dirty="0" smtClean="0"/>
              <a:t>. Tubingen: </a:t>
            </a:r>
            <a:r>
              <a:rPr lang="nl-NL" dirty="0"/>
              <a:t>Mohr Siebrek </a:t>
            </a:r>
            <a:r>
              <a:rPr lang="nl-NL" dirty="0" smtClean="0"/>
              <a:t>Ek, 2018.</a:t>
            </a:r>
            <a:endParaRPr lang="en-US" dirty="0"/>
          </a:p>
        </p:txBody>
      </p:sp>
    </p:spTree>
    <p:extLst>
      <p:ext uri="{BB962C8B-B14F-4D97-AF65-F5344CB8AC3E}">
        <p14:creationId xmlns:p14="http://schemas.microsoft.com/office/powerpoint/2010/main" val="34376662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b="1" dirty="0" smtClean="0"/>
              <a:t> </a:t>
            </a:r>
            <a:r>
              <a:rPr lang="en-US" sz="3600" b="1" dirty="0"/>
              <a:t>Chapter </a:t>
            </a:r>
            <a:r>
              <a:rPr lang="en-US" sz="3600" b="1" dirty="0" smtClean="0"/>
              <a:t>7: the meaning of number 7</a:t>
            </a:r>
            <a:endParaRPr lang="en-US" sz="3600" b="1" dirty="0"/>
          </a:p>
        </p:txBody>
      </p:sp>
      <p:sp>
        <p:nvSpPr>
          <p:cNvPr id="3" name="Content Placeholder 2"/>
          <p:cNvSpPr>
            <a:spLocks noGrp="1"/>
          </p:cNvSpPr>
          <p:nvPr>
            <p:ph idx="1"/>
          </p:nvPr>
        </p:nvSpPr>
        <p:spPr>
          <a:xfrm>
            <a:off x="457200" y="1295400"/>
            <a:ext cx="8509000" cy="5446931"/>
          </a:xfrm>
        </p:spPr>
        <p:txBody>
          <a:bodyPr>
            <a:normAutofit/>
          </a:bodyPr>
          <a:lstStyle/>
          <a:p>
            <a:pPr marL="0" indent="0">
              <a:buNone/>
            </a:pPr>
            <a:r>
              <a:rPr lang="en-US" dirty="0" smtClean="0"/>
              <a:t>                       </a:t>
            </a:r>
            <a:r>
              <a:rPr lang="en-US" sz="3600" b="1" u="sng" dirty="0" smtClean="0"/>
              <a:t>Divine wholeness</a:t>
            </a:r>
            <a:r>
              <a:rPr lang="en-US" sz="3600" dirty="0" smtClean="0"/>
              <a:t>:</a:t>
            </a:r>
          </a:p>
          <a:p>
            <a:pPr>
              <a:buFontTx/>
              <a:buChar char="-"/>
            </a:pPr>
            <a:r>
              <a:rPr lang="en-US" sz="3000" dirty="0" smtClean="0"/>
              <a:t>God created the world for </a:t>
            </a:r>
            <a:r>
              <a:rPr lang="en-US" sz="3000" b="1" dirty="0" smtClean="0"/>
              <a:t>7 </a:t>
            </a:r>
            <a:br>
              <a:rPr lang="en-US" sz="3000" b="1" dirty="0" smtClean="0"/>
            </a:br>
            <a:r>
              <a:rPr lang="en-US" sz="3000" b="1" dirty="0" smtClean="0"/>
              <a:t>days</a:t>
            </a:r>
            <a:r>
              <a:rPr lang="en-US" sz="3000" dirty="0" smtClean="0"/>
              <a:t>; what kind of day is the </a:t>
            </a:r>
            <a:br>
              <a:rPr lang="en-US" sz="3000" dirty="0" smtClean="0"/>
            </a:br>
            <a:r>
              <a:rPr lang="en-US" sz="3000" dirty="0" smtClean="0"/>
              <a:t>7</a:t>
            </a:r>
            <a:r>
              <a:rPr lang="en-US" sz="3000" baseline="30000" dirty="0" smtClean="0"/>
              <a:t>th</a:t>
            </a:r>
            <a:r>
              <a:rPr lang="en-US" sz="3000" dirty="0" smtClean="0"/>
              <a:t> day?</a:t>
            </a:r>
          </a:p>
          <a:p>
            <a:pPr>
              <a:buFontTx/>
              <a:buChar char="-"/>
            </a:pPr>
            <a:r>
              <a:rPr lang="en-US" sz="3000" dirty="0" smtClean="0"/>
              <a:t>Enoch</a:t>
            </a:r>
            <a:r>
              <a:rPr lang="en-US" sz="3000" dirty="0"/>
              <a:t>, </a:t>
            </a:r>
            <a:r>
              <a:rPr lang="en-US" sz="3000" b="1" dirty="0"/>
              <a:t>the </a:t>
            </a:r>
            <a:r>
              <a:rPr lang="en-US" sz="3000" b="1" dirty="0" smtClean="0"/>
              <a:t>seventh </a:t>
            </a:r>
            <a:r>
              <a:rPr lang="en-US" sz="3000" dirty="0"/>
              <a:t>of </a:t>
            </a:r>
            <a:r>
              <a:rPr lang="en-US" sz="3000" dirty="0" smtClean="0"/>
              <a:t>the </a:t>
            </a:r>
            <a:r>
              <a:rPr lang="en-US" sz="3000" dirty="0"/>
              <a:t>ten </a:t>
            </a:r>
            <a:r>
              <a:rPr lang="en-US" sz="3000" dirty="0" smtClean="0"/>
              <a:t/>
            </a:r>
            <a:br>
              <a:rPr lang="en-US" sz="3000" dirty="0" smtClean="0"/>
            </a:br>
            <a:r>
              <a:rPr lang="en-US" sz="3000" dirty="0" smtClean="0"/>
              <a:t>pre-Deluge Patriarchs, </a:t>
            </a:r>
            <a:br>
              <a:rPr lang="en-US" sz="3000" dirty="0" smtClean="0"/>
            </a:br>
            <a:r>
              <a:rPr lang="en-US" sz="3000" dirty="0" smtClean="0"/>
              <a:t>received the </a:t>
            </a:r>
            <a:r>
              <a:rPr lang="en-US" sz="3000" u="sng" dirty="0" smtClean="0"/>
              <a:t>complete</a:t>
            </a:r>
            <a:r>
              <a:rPr lang="en-US" sz="3000" dirty="0" smtClean="0"/>
              <a:t> </a:t>
            </a:r>
            <a:br>
              <a:rPr lang="en-US" sz="3000" dirty="0" smtClean="0"/>
            </a:br>
            <a:r>
              <a:rPr lang="en-US" sz="3000" dirty="0" smtClean="0"/>
              <a:t>knowledge given to humans </a:t>
            </a:r>
          </a:p>
          <a:p>
            <a:pPr marL="0" indent="0">
              <a:buNone/>
            </a:pPr>
            <a:r>
              <a:rPr lang="en-US" sz="3000" dirty="0" smtClean="0"/>
              <a:t>    by God. </a:t>
            </a:r>
            <a:br>
              <a:rPr lang="en-US" sz="3000" dirty="0" smtClean="0"/>
            </a:br>
            <a:endParaRPr lang="en-US" sz="3000" dirty="0" smtClean="0"/>
          </a:p>
          <a:p>
            <a:pPr>
              <a:buFontTx/>
              <a:buChar char="-"/>
            </a:pPr>
            <a:endParaRPr lang="en-US" dirty="0" smtClean="0"/>
          </a:p>
          <a:p>
            <a:endParaRPr lang="en-US" dirty="0"/>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0" y="2286000"/>
            <a:ext cx="3175000" cy="4267200"/>
          </a:xfrm>
          <a:prstGeom prst="rect">
            <a:avLst/>
          </a:prstGeom>
        </p:spPr>
      </p:pic>
      <p:sp>
        <p:nvSpPr>
          <p:cNvPr id="5" name="TextBox 4"/>
          <p:cNvSpPr txBox="1"/>
          <p:nvPr/>
        </p:nvSpPr>
        <p:spPr>
          <a:xfrm>
            <a:off x="1531257" y="6121400"/>
            <a:ext cx="4267200" cy="707886"/>
          </a:xfrm>
          <a:prstGeom prst="rect">
            <a:avLst/>
          </a:prstGeom>
          <a:noFill/>
        </p:spPr>
        <p:txBody>
          <a:bodyPr wrap="square" rtlCol="0">
            <a:spAutoFit/>
          </a:bodyPr>
          <a:lstStyle/>
          <a:p>
            <a:r>
              <a:rPr lang="en-US" sz="2000" i="1" dirty="0"/>
              <a:t>Elijah and Enoch </a:t>
            </a:r>
            <a:r>
              <a:rPr lang="en-US" sz="2000" dirty="0" smtClean="0"/>
              <a:t>– 17</a:t>
            </a:r>
            <a:r>
              <a:rPr lang="en-US" sz="2000" baseline="30000" dirty="0" smtClean="0"/>
              <a:t>th</a:t>
            </a:r>
            <a:r>
              <a:rPr lang="en-US" sz="2000" dirty="0" smtClean="0"/>
              <a:t>-cen. </a:t>
            </a:r>
            <a:r>
              <a:rPr lang="en-US" sz="2000" dirty="0"/>
              <a:t>icon, Historic Museum in </a:t>
            </a:r>
            <a:r>
              <a:rPr lang="en-US" sz="2000" dirty="0" err="1"/>
              <a:t>Sanok</a:t>
            </a:r>
            <a:r>
              <a:rPr lang="en-US" sz="2000" dirty="0"/>
              <a:t>, Poland</a:t>
            </a:r>
          </a:p>
        </p:txBody>
      </p:sp>
    </p:spTree>
    <p:extLst>
      <p:ext uri="{BB962C8B-B14F-4D97-AF65-F5344CB8AC3E}">
        <p14:creationId xmlns:p14="http://schemas.microsoft.com/office/powerpoint/2010/main" val="9021996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r>
              <a:rPr lang="en-US" sz="4000" b="1" dirty="0"/>
              <a:t>The meaning of number 7</a:t>
            </a:r>
          </a:p>
        </p:txBody>
      </p:sp>
      <p:sp>
        <p:nvSpPr>
          <p:cNvPr id="3" name="Content Placeholder 2"/>
          <p:cNvSpPr>
            <a:spLocks noGrp="1"/>
          </p:cNvSpPr>
          <p:nvPr>
            <p:ph idx="1"/>
          </p:nvPr>
        </p:nvSpPr>
        <p:spPr>
          <a:xfrm>
            <a:off x="457200" y="1447800"/>
            <a:ext cx="8229600" cy="5105400"/>
          </a:xfrm>
        </p:spPr>
        <p:txBody>
          <a:bodyPr>
            <a:normAutofit fontScale="92500" lnSpcReduction="20000"/>
          </a:bodyPr>
          <a:lstStyle/>
          <a:p>
            <a:pPr>
              <a:buFontTx/>
              <a:buChar char="-"/>
            </a:pPr>
            <a:r>
              <a:rPr lang="en-US" sz="3500" dirty="0" smtClean="0"/>
              <a:t>7 colors of the rainbow</a:t>
            </a:r>
          </a:p>
          <a:p>
            <a:pPr>
              <a:buFontTx/>
              <a:buChar char="-"/>
            </a:pPr>
            <a:endParaRPr lang="en-US" dirty="0" smtClean="0"/>
          </a:p>
          <a:p>
            <a:pPr>
              <a:buFontTx/>
              <a:buChar char="-"/>
            </a:pPr>
            <a:r>
              <a:rPr lang="en-US" sz="3500" dirty="0" smtClean="0"/>
              <a:t>Jesus </a:t>
            </a:r>
            <a:r>
              <a:rPr lang="en-US" sz="3500" dirty="0"/>
              <a:t>performs 7 </a:t>
            </a:r>
            <a:r>
              <a:rPr lang="en-US" sz="3500" dirty="0" smtClean="0"/>
              <a:t>miracles</a:t>
            </a:r>
          </a:p>
          <a:p>
            <a:pPr>
              <a:buFontTx/>
              <a:buChar char="-"/>
            </a:pPr>
            <a:endParaRPr lang="en-US" dirty="0" smtClean="0"/>
          </a:p>
          <a:p>
            <a:pPr>
              <a:buFontTx/>
              <a:buChar char="-"/>
            </a:pPr>
            <a:r>
              <a:rPr lang="en-US" sz="3500" dirty="0" smtClean="0"/>
              <a:t>Jesus</a:t>
            </a:r>
            <a:r>
              <a:rPr lang="en-US" sz="3500" dirty="0"/>
              <a:t>’ 4</a:t>
            </a:r>
            <a:r>
              <a:rPr lang="en-US" sz="3500" baseline="30000" dirty="0"/>
              <a:t>th</a:t>
            </a:r>
            <a:r>
              <a:rPr lang="en-US" sz="3500" dirty="0"/>
              <a:t> miracle in </a:t>
            </a:r>
            <a:r>
              <a:rPr lang="en-US" sz="3500" dirty="0" smtClean="0"/>
              <a:t>Chapter 6: </a:t>
            </a:r>
            <a:br>
              <a:rPr lang="en-US" sz="3500" dirty="0" smtClean="0"/>
            </a:br>
            <a:r>
              <a:rPr lang="en-US" sz="3500" b="1" dirty="0" smtClean="0"/>
              <a:t>5</a:t>
            </a:r>
            <a:r>
              <a:rPr lang="en-US" sz="3500" dirty="0" smtClean="0"/>
              <a:t> loaves (odd, male, active number; earth) </a:t>
            </a:r>
            <a:r>
              <a:rPr lang="en-US" sz="3500" dirty="0"/>
              <a:t>and </a:t>
            </a:r>
            <a:r>
              <a:rPr lang="en-US" sz="3500" b="1" dirty="0"/>
              <a:t>2</a:t>
            </a:r>
            <a:r>
              <a:rPr lang="en-US" sz="3500" dirty="0"/>
              <a:t> </a:t>
            </a:r>
            <a:r>
              <a:rPr lang="en-US" sz="3500" dirty="0" smtClean="0"/>
              <a:t>fishes (even, female, passive; water) = </a:t>
            </a:r>
            <a:r>
              <a:rPr lang="en-US" sz="3500" b="1" dirty="0" smtClean="0"/>
              <a:t>7</a:t>
            </a:r>
            <a:r>
              <a:rPr lang="en-US" sz="3500" dirty="0" smtClean="0"/>
              <a:t> </a:t>
            </a:r>
          </a:p>
          <a:p>
            <a:pPr>
              <a:buFontTx/>
              <a:buChar char="-"/>
            </a:pPr>
            <a:endParaRPr lang="en-US" dirty="0"/>
          </a:p>
          <a:p>
            <a:pPr marL="0" indent="0">
              <a:buNone/>
            </a:pPr>
            <a:r>
              <a:rPr lang="en-US" dirty="0" smtClean="0"/>
              <a:t>- </a:t>
            </a:r>
            <a:r>
              <a:rPr lang="en-US" sz="3500" dirty="0" smtClean="0"/>
              <a:t>The place of Chapter 7 in the whole narrative; corresponds to the 7</a:t>
            </a:r>
            <a:r>
              <a:rPr lang="en-US" sz="3500" baseline="30000" dirty="0" smtClean="0"/>
              <a:t>th</a:t>
            </a:r>
            <a:r>
              <a:rPr lang="en-US" sz="3500" dirty="0" smtClean="0"/>
              <a:t> day of the creation:</a:t>
            </a:r>
            <a:br>
              <a:rPr lang="en-US" sz="3500" dirty="0" smtClean="0"/>
            </a:br>
            <a:endParaRPr lang="en-US" sz="3500" dirty="0"/>
          </a:p>
        </p:txBody>
      </p:sp>
    </p:spTree>
    <p:extLst>
      <p:ext uri="{BB962C8B-B14F-4D97-AF65-F5344CB8AC3E}">
        <p14:creationId xmlns:p14="http://schemas.microsoft.com/office/powerpoint/2010/main" val="39595290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a:bodyPr>
          <a:lstStyle/>
          <a:p>
            <a:r>
              <a:rPr lang="en-US" sz="4000" b="1" dirty="0" smtClean="0"/>
              <a:t>Chapter 7: background events</a:t>
            </a:r>
            <a:endParaRPr lang="en-US" sz="4000" b="1" dirty="0"/>
          </a:p>
        </p:txBody>
      </p:sp>
      <p:sp>
        <p:nvSpPr>
          <p:cNvPr id="3" name="Content Placeholder 2"/>
          <p:cNvSpPr>
            <a:spLocks noGrp="1"/>
          </p:cNvSpPr>
          <p:nvPr>
            <p:ph idx="1"/>
          </p:nvPr>
        </p:nvSpPr>
        <p:spPr>
          <a:xfrm>
            <a:off x="457200" y="1295400"/>
            <a:ext cx="8229600" cy="5029200"/>
          </a:xfrm>
        </p:spPr>
        <p:txBody>
          <a:bodyPr>
            <a:normAutofit lnSpcReduction="10000"/>
          </a:bodyPr>
          <a:lstStyle/>
          <a:p>
            <a:r>
              <a:rPr lang="en-US" b="1" dirty="0"/>
              <a:t>The Feast of </a:t>
            </a:r>
            <a:r>
              <a:rPr lang="en-US" b="1" dirty="0" smtClean="0"/>
              <a:t>Tabernacle</a:t>
            </a:r>
            <a:r>
              <a:rPr lang="en-US" dirty="0" smtClean="0"/>
              <a:t>, the most popular and joyful of the three pilgrimage festivals, September-October:</a:t>
            </a:r>
          </a:p>
          <a:p>
            <a:pPr marL="0" indent="0">
              <a:buNone/>
            </a:pPr>
            <a:r>
              <a:rPr lang="en-US" dirty="0"/>
              <a:t>	</a:t>
            </a:r>
            <a:r>
              <a:rPr lang="en-US" dirty="0" smtClean="0"/>
              <a:t>-  to remember God’s provision in the wilderness</a:t>
            </a:r>
          </a:p>
          <a:p>
            <a:pPr marL="0" indent="0">
              <a:buNone/>
            </a:pPr>
            <a:r>
              <a:rPr lang="en-US" dirty="0"/>
              <a:t> </a:t>
            </a:r>
            <a:r>
              <a:rPr lang="en-US" dirty="0" smtClean="0"/>
              <a:t>         - to look forward to the promised age when </a:t>
            </a:r>
            <a:r>
              <a:rPr lang="en-US" b="1" dirty="0" smtClean="0"/>
              <a:t>all</a:t>
            </a:r>
            <a:r>
              <a:rPr lang="en-US" dirty="0" smtClean="0"/>
              <a:t> </a:t>
            </a:r>
            <a:r>
              <a:rPr lang="en-US" b="1" dirty="0" smtClean="0"/>
              <a:t>nations</a:t>
            </a:r>
            <a:r>
              <a:rPr lang="en-US" dirty="0" smtClean="0"/>
              <a:t> will flow to Jerusalem to worship the Lord (</a:t>
            </a:r>
            <a:r>
              <a:rPr lang="en-US" dirty="0" err="1" smtClean="0"/>
              <a:t>Zech</a:t>
            </a:r>
            <a:r>
              <a:rPr lang="en-US" dirty="0" smtClean="0"/>
              <a:t> 14:16)</a:t>
            </a:r>
          </a:p>
          <a:p>
            <a:pPr marL="0" indent="0">
              <a:buNone/>
            </a:pPr>
            <a:r>
              <a:rPr lang="en-US" dirty="0" smtClean="0"/>
              <a:t>         - water-drawing ceremony – forms the background to Jesus’ actions and teaching</a:t>
            </a:r>
            <a:endParaRPr lang="en-US" dirty="0"/>
          </a:p>
        </p:txBody>
      </p:sp>
    </p:spTree>
    <p:extLst>
      <p:ext uri="{BB962C8B-B14F-4D97-AF65-F5344CB8AC3E}">
        <p14:creationId xmlns:p14="http://schemas.microsoft.com/office/powerpoint/2010/main" val="8825277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914400"/>
          </a:xfrm>
        </p:spPr>
        <p:txBody>
          <a:bodyPr>
            <a:normAutofit/>
          </a:bodyPr>
          <a:lstStyle/>
          <a:p>
            <a:r>
              <a:rPr lang="en-US" sz="4000" b="1" dirty="0" smtClean="0"/>
              <a:t>Chapter 7: Main Topics</a:t>
            </a:r>
            <a:endParaRPr lang="en-US" sz="4000" b="1" dirty="0"/>
          </a:p>
        </p:txBody>
      </p:sp>
      <p:sp>
        <p:nvSpPr>
          <p:cNvPr id="3" name="Content Placeholder 2"/>
          <p:cNvSpPr>
            <a:spLocks noGrp="1"/>
          </p:cNvSpPr>
          <p:nvPr>
            <p:ph idx="1"/>
          </p:nvPr>
        </p:nvSpPr>
        <p:spPr>
          <a:xfrm>
            <a:off x="457200" y="1828800"/>
            <a:ext cx="8229600" cy="4297363"/>
          </a:xfrm>
        </p:spPr>
        <p:txBody>
          <a:bodyPr>
            <a:normAutofit/>
          </a:bodyPr>
          <a:lstStyle/>
          <a:p>
            <a:r>
              <a:rPr lang="en-US" dirty="0" smtClean="0"/>
              <a:t>The source of Jesus’ teaching (7:14-18)</a:t>
            </a:r>
          </a:p>
          <a:p>
            <a:pPr marL="0" indent="0">
              <a:buNone/>
            </a:pPr>
            <a:endParaRPr lang="en-US" dirty="0" smtClean="0"/>
          </a:p>
          <a:p>
            <a:r>
              <a:rPr lang="en-US" dirty="0" smtClean="0"/>
              <a:t>True keepers of the Law. “Jesus affirms rather than undermines the Law”. (7:19-24)</a:t>
            </a:r>
          </a:p>
          <a:p>
            <a:pPr marL="0" indent="0">
              <a:buNone/>
            </a:pPr>
            <a:endParaRPr lang="en-US" dirty="0"/>
          </a:p>
          <a:p>
            <a:r>
              <a:rPr lang="en-US" b="1" dirty="0" smtClean="0">
                <a:solidFill>
                  <a:srgbClr val="FF0000"/>
                </a:solidFill>
              </a:rPr>
              <a:t>Jesus’ origin and identity </a:t>
            </a:r>
            <a:r>
              <a:rPr lang="en-US" dirty="0" smtClean="0">
                <a:solidFill>
                  <a:srgbClr val="FF0000"/>
                </a:solidFill>
              </a:rPr>
              <a:t>(</a:t>
            </a:r>
            <a:r>
              <a:rPr lang="en-US" b="1" dirty="0" smtClean="0">
                <a:solidFill>
                  <a:srgbClr val="FF0000"/>
                </a:solidFill>
              </a:rPr>
              <a:t>7:25-36; 40-44</a:t>
            </a:r>
            <a:r>
              <a:rPr lang="en-US" dirty="0" smtClean="0">
                <a:solidFill>
                  <a:srgbClr val="FF0000"/>
                </a:solidFill>
              </a:rPr>
              <a:t>):</a:t>
            </a:r>
          </a:p>
          <a:p>
            <a:pPr marL="914400" lvl="2" indent="0">
              <a:buNone/>
            </a:pPr>
            <a:endParaRPr lang="en-US" dirty="0"/>
          </a:p>
        </p:txBody>
      </p:sp>
    </p:spTree>
    <p:extLst>
      <p:ext uri="{BB962C8B-B14F-4D97-AF65-F5344CB8AC3E}">
        <p14:creationId xmlns:p14="http://schemas.microsoft.com/office/powerpoint/2010/main" val="11488674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3800" b="1" dirty="0">
                <a:solidFill>
                  <a:srgbClr val="FF0000"/>
                </a:solidFill>
              </a:rPr>
              <a:t>Jesus’ origin and identity</a:t>
            </a:r>
            <a:endParaRPr lang="en-US" sz="3800" dirty="0"/>
          </a:p>
        </p:txBody>
      </p:sp>
      <p:sp>
        <p:nvSpPr>
          <p:cNvPr id="3" name="Content Placeholder 2"/>
          <p:cNvSpPr>
            <a:spLocks noGrp="1"/>
          </p:cNvSpPr>
          <p:nvPr>
            <p:ph idx="1"/>
          </p:nvPr>
        </p:nvSpPr>
        <p:spPr>
          <a:xfrm>
            <a:off x="457200" y="1447800"/>
            <a:ext cx="8229600" cy="5105400"/>
          </a:xfrm>
        </p:spPr>
        <p:txBody>
          <a:bodyPr>
            <a:normAutofit/>
          </a:bodyPr>
          <a:lstStyle/>
          <a:p>
            <a:pPr marL="457200" lvl="2" indent="-457200"/>
            <a:r>
              <a:rPr lang="en-US" sz="3000" dirty="0" smtClean="0"/>
              <a:t>Who </a:t>
            </a:r>
            <a:r>
              <a:rPr lang="en-US" sz="3000" dirty="0"/>
              <a:t>is Jesus? </a:t>
            </a:r>
            <a:r>
              <a:rPr lang="en-US" sz="3000" dirty="0" smtClean="0"/>
              <a:t>Or, who </a:t>
            </a:r>
            <a:r>
              <a:rPr lang="en-US" sz="3000" dirty="0"/>
              <a:t>is Jesus </a:t>
            </a:r>
            <a:r>
              <a:rPr lang="en-US" sz="3000" b="1" dirty="0"/>
              <a:t>for the believer</a:t>
            </a:r>
            <a:r>
              <a:rPr lang="en-US" sz="3000" dirty="0" smtClean="0"/>
              <a:t>?</a:t>
            </a:r>
          </a:p>
          <a:p>
            <a:pPr marL="457200" lvl="2" indent="-457200"/>
            <a:endParaRPr lang="en-US" sz="3000" dirty="0"/>
          </a:p>
          <a:p>
            <a:pPr marL="457200" lvl="2" indent="-457200"/>
            <a:r>
              <a:rPr lang="en-US" sz="3000" dirty="0"/>
              <a:t>“Johannine irony” </a:t>
            </a:r>
          </a:p>
          <a:p>
            <a:pPr marL="0" lvl="2" indent="0">
              <a:buNone/>
            </a:pPr>
            <a:endParaRPr lang="en-US" sz="3000" dirty="0" smtClean="0">
              <a:solidFill>
                <a:srgbClr val="0070C0"/>
              </a:solidFill>
            </a:endParaRPr>
          </a:p>
          <a:p>
            <a:pPr marL="342900" lvl="2" indent="-342900"/>
            <a:r>
              <a:rPr lang="en-US" sz="3000" dirty="0" smtClean="0"/>
              <a:t>How is Jesus’ divine origin revealed?</a:t>
            </a:r>
          </a:p>
          <a:p>
            <a:endParaRPr lang="en-US" sz="3000" dirty="0"/>
          </a:p>
          <a:p>
            <a:r>
              <a:rPr lang="en-US" sz="3000" dirty="0" smtClean="0"/>
              <a:t>What does it mean to have faith in Jesus? Can Nicodemus serve as an example?</a:t>
            </a:r>
            <a:endParaRPr lang="en-US" sz="3000" dirty="0"/>
          </a:p>
        </p:txBody>
      </p:sp>
    </p:spTree>
    <p:extLst>
      <p:ext uri="{BB962C8B-B14F-4D97-AF65-F5344CB8AC3E}">
        <p14:creationId xmlns:p14="http://schemas.microsoft.com/office/powerpoint/2010/main" val="29622661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pPr marL="342900" lvl="0" indent="-342900">
              <a:spcBef>
                <a:spcPct val="20000"/>
              </a:spcBef>
            </a:pPr>
            <a:r>
              <a:rPr lang="en-US" dirty="0"/>
              <a:t/>
            </a:r>
            <a:br>
              <a:rPr lang="en-US" dirty="0"/>
            </a:br>
            <a:r>
              <a:rPr lang="en-US" sz="4000" b="1" dirty="0">
                <a:solidFill>
                  <a:srgbClr val="FF0000"/>
                </a:solidFill>
                <a:ea typeface="+mn-ea"/>
                <a:cs typeface="+mn-cs"/>
              </a:rPr>
              <a:t>Jesus’ origin and identity </a:t>
            </a:r>
            <a:r>
              <a:rPr lang="en-US" dirty="0">
                <a:solidFill>
                  <a:srgbClr val="FF0000"/>
                </a:solidFill>
                <a:ea typeface="+mn-ea"/>
                <a:cs typeface="+mn-cs"/>
              </a:rPr>
              <a:t/>
            </a:r>
            <a:br>
              <a:rPr lang="en-US" dirty="0">
                <a:solidFill>
                  <a:srgbClr val="FF0000"/>
                </a:solidFill>
                <a:ea typeface="+mn-ea"/>
                <a:cs typeface="+mn-cs"/>
              </a:rPr>
            </a:br>
            <a:endParaRPr lang="en-US" dirty="0"/>
          </a:p>
        </p:txBody>
      </p:sp>
      <p:sp>
        <p:nvSpPr>
          <p:cNvPr id="3" name="Content Placeholder 2"/>
          <p:cNvSpPr>
            <a:spLocks noGrp="1"/>
          </p:cNvSpPr>
          <p:nvPr>
            <p:ph idx="1"/>
          </p:nvPr>
        </p:nvSpPr>
        <p:spPr>
          <a:xfrm>
            <a:off x="457200" y="1219200"/>
            <a:ext cx="8229600" cy="5486400"/>
          </a:xfrm>
        </p:spPr>
        <p:txBody>
          <a:bodyPr>
            <a:normAutofit fontScale="92500" lnSpcReduction="20000"/>
          </a:bodyPr>
          <a:lstStyle/>
          <a:p>
            <a:pPr marL="457200" lvl="1" indent="0">
              <a:buNone/>
            </a:pPr>
            <a:r>
              <a:rPr lang="en-US" sz="3000" dirty="0"/>
              <a:t>Human (earthly) or divine (heavenly)?</a:t>
            </a:r>
          </a:p>
          <a:p>
            <a:pPr lvl="2"/>
            <a:r>
              <a:rPr lang="en-US" sz="2800" dirty="0"/>
              <a:t>“a good man” vs “he deceives people” (7:12)</a:t>
            </a:r>
          </a:p>
          <a:p>
            <a:pPr lvl="2"/>
            <a:r>
              <a:rPr lang="en-US" sz="2800" b="1" dirty="0"/>
              <a:t>Demon/devil </a:t>
            </a:r>
            <a:r>
              <a:rPr lang="en-US" sz="2800" dirty="0"/>
              <a:t>(7:20) – </a:t>
            </a:r>
            <a:r>
              <a:rPr lang="en-US" sz="2800" dirty="0" smtClean="0"/>
              <a:t>a mystical power with a negative sign; evil influence; Lat. </a:t>
            </a:r>
            <a:r>
              <a:rPr lang="en-US" sz="2800" i="1" dirty="0" smtClean="0"/>
              <a:t>daemon</a:t>
            </a:r>
            <a:r>
              <a:rPr lang="en-US" sz="2800" dirty="0" smtClean="0"/>
              <a:t>, a spirit, lesser or evil spirit; Gr. </a:t>
            </a:r>
            <a:r>
              <a:rPr lang="en-US" sz="2800" i="1" dirty="0" err="1"/>
              <a:t>d</a:t>
            </a:r>
            <a:r>
              <a:rPr lang="en-US" sz="2800" i="1" dirty="0" err="1" smtClean="0"/>
              <a:t>aimon</a:t>
            </a:r>
            <a:r>
              <a:rPr lang="en-US" sz="2800" dirty="0" smtClean="0"/>
              <a:t>, a deity, fate, fortune, thing of divine nature; a place or person’s attendant spirit.</a:t>
            </a:r>
            <a:endParaRPr lang="en-US" sz="2800" dirty="0"/>
          </a:p>
          <a:p>
            <a:pPr lvl="2"/>
            <a:r>
              <a:rPr lang="en-US" sz="2800" b="1" dirty="0" smtClean="0"/>
              <a:t>Christ</a:t>
            </a:r>
            <a:r>
              <a:rPr lang="en-US" sz="2800" dirty="0" smtClean="0"/>
              <a:t> </a:t>
            </a:r>
            <a:r>
              <a:rPr lang="en-US" sz="2800" dirty="0"/>
              <a:t>(7:26, 27, 31, 41</a:t>
            </a:r>
            <a:r>
              <a:rPr lang="en-US" sz="2800" dirty="0" smtClean="0"/>
              <a:t>) – Gr. </a:t>
            </a:r>
            <a:r>
              <a:rPr lang="en-US" sz="2800" i="1" dirty="0" smtClean="0"/>
              <a:t>Christos</a:t>
            </a:r>
            <a:r>
              <a:rPr lang="en-US" sz="2800" dirty="0" smtClean="0"/>
              <a:t> = Heb. </a:t>
            </a:r>
            <a:r>
              <a:rPr lang="en-US" sz="2800" i="1" dirty="0" smtClean="0"/>
              <a:t>Messiah</a:t>
            </a:r>
            <a:r>
              <a:rPr lang="en-US" sz="2800" dirty="0" smtClean="0"/>
              <a:t>, God’s Anointed </a:t>
            </a:r>
            <a:r>
              <a:rPr lang="en-US" sz="2800" dirty="0"/>
              <a:t>O</a:t>
            </a:r>
            <a:r>
              <a:rPr lang="en-US" sz="2800" dirty="0" smtClean="0"/>
              <a:t>ne, the Chosen Savior/Deliverer</a:t>
            </a:r>
          </a:p>
          <a:p>
            <a:pPr lvl="2"/>
            <a:r>
              <a:rPr lang="en-US" sz="2800" b="1" dirty="0"/>
              <a:t>Prophet</a:t>
            </a:r>
            <a:r>
              <a:rPr lang="en-US" sz="2800" dirty="0"/>
              <a:t> (7:40</a:t>
            </a:r>
            <a:r>
              <a:rPr lang="en-US" sz="2800" dirty="0" smtClean="0"/>
              <a:t>) – embodied and preached the Word of God</a:t>
            </a:r>
            <a:endParaRPr lang="en-US" sz="2800" dirty="0"/>
          </a:p>
          <a:p>
            <a:pPr lvl="2"/>
            <a:r>
              <a:rPr lang="en-US" sz="2800" b="1" dirty="0"/>
              <a:t>Galilean</a:t>
            </a:r>
            <a:r>
              <a:rPr lang="en-US" sz="2800" dirty="0"/>
              <a:t> origin vs birth in </a:t>
            </a:r>
            <a:r>
              <a:rPr lang="en-US" sz="2800" b="1" dirty="0"/>
              <a:t>Bethlehem</a:t>
            </a:r>
            <a:r>
              <a:rPr lang="en-US" sz="2800" dirty="0"/>
              <a:t>, the city of David (7:42</a:t>
            </a:r>
            <a:r>
              <a:rPr lang="en-US" sz="2800" dirty="0" smtClean="0"/>
              <a:t>)  </a:t>
            </a:r>
            <a:endParaRPr lang="en-US" dirty="0"/>
          </a:p>
        </p:txBody>
      </p:sp>
    </p:spTree>
    <p:extLst>
      <p:ext uri="{BB962C8B-B14F-4D97-AF65-F5344CB8AC3E}">
        <p14:creationId xmlns:p14="http://schemas.microsoft.com/office/powerpoint/2010/main" val="41129810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a:solidFill>
                  <a:srgbClr val="FF0000"/>
                </a:solidFill>
              </a:rPr>
              <a:t>Jesus’ origin and identity </a:t>
            </a:r>
          </a:p>
        </p:txBody>
      </p:sp>
      <p:sp>
        <p:nvSpPr>
          <p:cNvPr id="3" name="Content Placeholder 2"/>
          <p:cNvSpPr>
            <a:spLocks noGrp="1"/>
          </p:cNvSpPr>
          <p:nvPr>
            <p:ph idx="1"/>
          </p:nvPr>
        </p:nvSpPr>
        <p:spPr>
          <a:xfrm>
            <a:off x="457200" y="1219200"/>
            <a:ext cx="8229600" cy="5410200"/>
          </a:xfrm>
        </p:spPr>
        <p:txBody>
          <a:bodyPr>
            <a:normAutofit/>
          </a:bodyPr>
          <a:lstStyle/>
          <a:p>
            <a:pPr marL="0" indent="0">
              <a:buNone/>
            </a:pPr>
            <a:r>
              <a:rPr lang="en-US" sz="3000" dirty="0" smtClean="0"/>
              <a:t>(7:44) “And some of them would have taken him; but no man laid hands on him.” </a:t>
            </a:r>
          </a:p>
          <a:p>
            <a:pPr marL="0" indent="0">
              <a:buNone/>
            </a:pPr>
            <a:endParaRPr lang="en-US" sz="3000" dirty="0" smtClean="0"/>
          </a:p>
          <a:p>
            <a:pPr marL="0" indent="0">
              <a:buNone/>
            </a:pPr>
            <a:endParaRPr lang="en-US" sz="3000" dirty="0" smtClean="0"/>
          </a:p>
          <a:p>
            <a:pPr marL="0" indent="0">
              <a:buNone/>
            </a:pPr>
            <a:endParaRPr lang="en-US" sz="3000" dirty="0" smtClean="0"/>
          </a:p>
          <a:p>
            <a:pPr marL="0" indent="0">
              <a:buNone/>
            </a:pPr>
            <a:endParaRPr lang="en-US" sz="3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1" y="2328333"/>
            <a:ext cx="3581399" cy="4267200"/>
          </a:xfrm>
          <a:prstGeom prst="rect">
            <a:avLst/>
          </a:prstGeom>
        </p:spPr>
      </p:pic>
      <p:sp>
        <p:nvSpPr>
          <p:cNvPr id="5" name="TextBox 4"/>
          <p:cNvSpPr txBox="1"/>
          <p:nvPr/>
        </p:nvSpPr>
        <p:spPr>
          <a:xfrm>
            <a:off x="4343400" y="3048000"/>
            <a:ext cx="4343400" cy="1815882"/>
          </a:xfrm>
          <a:prstGeom prst="rect">
            <a:avLst/>
          </a:prstGeom>
          <a:noFill/>
        </p:spPr>
        <p:txBody>
          <a:bodyPr wrap="square" rtlCol="0">
            <a:spAutoFit/>
          </a:bodyPr>
          <a:lstStyle/>
          <a:p>
            <a:r>
              <a:rPr lang="en-US" sz="2800" dirty="0" smtClean="0"/>
              <a:t>Egyptian Coptic text, 4</a:t>
            </a:r>
            <a:r>
              <a:rPr lang="en-US" sz="2800" baseline="30000" dirty="0" smtClean="0"/>
              <a:t>th</a:t>
            </a:r>
            <a:r>
              <a:rPr lang="en-US" sz="2800" dirty="0" smtClean="0"/>
              <a:t> c. AD – Jesus as a shapeshifter. Morgan Library and Museum</a:t>
            </a:r>
            <a:endParaRPr lang="en-US" sz="2800" dirty="0"/>
          </a:p>
        </p:txBody>
      </p:sp>
      <p:sp>
        <p:nvSpPr>
          <p:cNvPr id="6" name="TextBox 5"/>
          <p:cNvSpPr txBox="1"/>
          <p:nvPr/>
        </p:nvSpPr>
        <p:spPr>
          <a:xfrm>
            <a:off x="4419598" y="4863882"/>
            <a:ext cx="4038601" cy="1569660"/>
          </a:xfrm>
          <a:prstGeom prst="rect">
            <a:avLst/>
          </a:prstGeom>
          <a:noFill/>
        </p:spPr>
        <p:txBody>
          <a:bodyPr wrap="square" rtlCol="0">
            <a:spAutoFit/>
          </a:bodyPr>
          <a:lstStyle/>
          <a:p>
            <a:r>
              <a:rPr lang="en-US" sz="2400" b="1" dirty="0" smtClean="0"/>
              <a:t>Origen (185-254 AD</a:t>
            </a:r>
            <a:r>
              <a:rPr lang="en-US" sz="2400" dirty="0" smtClean="0"/>
              <a:t>): “to  those who saw [Jesus], he did not appear alike at all.” (</a:t>
            </a:r>
            <a:r>
              <a:rPr lang="en-US" sz="2400" i="1" dirty="0" smtClean="0"/>
              <a:t>Contra </a:t>
            </a:r>
            <a:r>
              <a:rPr lang="en-US" sz="2400" i="1" dirty="0" err="1" smtClean="0"/>
              <a:t>Celsum</a:t>
            </a:r>
            <a:r>
              <a:rPr lang="en-US" sz="2400" dirty="0" smtClean="0"/>
              <a:t>)</a:t>
            </a:r>
            <a:endParaRPr lang="en-US" sz="2400" dirty="0"/>
          </a:p>
        </p:txBody>
      </p:sp>
    </p:spTree>
    <p:extLst>
      <p:ext uri="{BB962C8B-B14F-4D97-AF65-F5344CB8AC3E}">
        <p14:creationId xmlns:p14="http://schemas.microsoft.com/office/powerpoint/2010/main" val="38152449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a:solidFill>
                  <a:srgbClr val="FF0000"/>
                </a:solidFill>
              </a:rPr>
              <a:t>Jesus’ origin and identity </a:t>
            </a:r>
            <a:endParaRPr lang="en-US" dirty="0"/>
          </a:p>
        </p:txBody>
      </p:sp>
      <p:sp>
        <p:nvSpPr>
          <p:cNvPr id="3" name="Content Placeholder 2"/>
          <p:cNvSpPr>
            <a:spLocks noGrp="1"/>
          </p:cNvSpPr>
          <p:nvPr>
            <p:ph idx="1"/>
          </p:nvPr>
        </p:nvSpPr>
        <p:spPr>
          <a:xfrm>
            <a:off x="304800" y="1066800"/>
            <a:ext cx="8534400" cy="5562600"/>
          </a:xfrm>
        </p:spPr>
        <p:txBody>
          <a:bodyPr>
            <a:normAutofit fontScale="70000" lnSpcReduction="20000"/>
          </a:bodyPr>
          <a:lstStyle/>
          <a:p>
            <a:pPr marL="0" indent="0">
              <a:buNone/>
            </a:pPr>
            <a:r>
              <a:rPr lang="en-US" sz="3400" b="1" dirty="0" smtClean="0"/>
              <a:t>                          “ THE </a:t>
            </a:r>
            <a:r>
              <a:rPr lang="en-US" sz="3400" b="1" dirty="0"/>
              <a:t>REASON FOR JUDAS’S </a:t>
            </a:r>
            <a:r>
              <a:rPr lang="en-US" sz="3400" b="1" dirty="0" smtClean="0"/>
              <a:t>KISS”</a:t>
            </a:r>
          </a:p>
          <a:p>
            <a:pPr marL="0" indent="0">
              <a:buNone/>
            </a:pPr>
            <a:endParaRPr lang="en-US" sz="3400" b="1" dirty="0"/>
          </a:p>
          <a:p>
            <a:pPr marL="0" indent="0">
              <a:buNone/>
            </a:pPr>
            <a:r>
              <a:rPr lang="en-US" sz="3400" dirty="0" smtClean="0"/>
              <a:t>“In </a:t>
            </a:r>
            <a:r>
              <a:rPr lang="en-US" sz="3400" dirty="0"/>
              <a:t>the canonical Bible, the apostle Judas betrayed Jesus in exchange for money and used a kiss to identify him leading to the Messiah’s arrest. While the text did not refute the apostle’s betrayal, this apocryphal tale did explain why Judas had to use a kiss to identify Jesus — Jesus was allegedly a shape-shifter.</a:t>
            </a:r>
          </a:p>
          <a:p>
            <a:pPr marL="0" indent="0">
              <a:buNone/>
            </a:pPr>
            <a:r>
              <a:rPr lang="en-US" sz="3400" dirty="0" smtClean="0"/>
              <a:t>According </a:t>
            </a:r>
            <a:r>
              <a:rPr lang="en-US" sz="3400" dirty="0"/>
              <a:t>to the 1,200-year-old ancient Egyptian text, arresting Jesus was not that simple since he did “not have a single shape” and “his appearance changes.” “Sometimes he is ruddy, sometimes he is white, sometimes he is red, sometimes he is wheat colored, sometimes he is pallid like ascetics, sometimes he is a youth,” and “sometimes an old man.”  This conundrum led Judas to suggest using a kiss as means to positively identify him. Had he simply given the arresters a description of Jesus’s appearance, the Messiah could have easily changed shape. But by kissing Jesus, Judas revealed to the people exactly who he is</a:t>
            </a:r>
            <a:r>
              <a:rPr lang="en-US" sz="3400" dirty="0" smtClean="0"/>
              <a:t>.”</a:t>
            </a:r>
            <a:endParaRPr lang="en-US" sz="3400" dirty="0"/>
          </a:p>
          <a:p>
            <a:endParaRPr lang="en-US" dirty="0"/>
          </a:p>
        </p:txBody>
      </p:sp>
    </p:spTree>
    <p:extLst>
      <p:ext uri="{BB962C8B-B14F-4D97-AF65-F5344CB8AC3E}">
        <p14:creationId xmlns:p14="http://schemas.microsoft.com/office/powerpoint/2010/main" val="673386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2519</TotalTime>
  <Words>1108</Words>
  <Application>Microsoft Office PowerPoint</Application>
  <PresentationFormat>On-screen Show (4:3)</PresentationFormat>
  <Paragraphs>90</Paragraphs>
  <Slides>13</Slides>
  <Notes>6</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The Gospel of John</vt:lpstr>
      <vt:lpstr> Chapter 7: the meaning of number 7</vt:lpstr>
      <vt:lpstr>The meaning of number 7</vt:lpstr>
      <vt:lpstr>Chapter 7: background events</vt:lpstr>
      <vt:lpstr>Chapter 7: Main Topics</vt:lpstr>
      <vt:lpstr>Jesus’ origin and identity</vt:lpstr>
      <vt:lpstr> Jesus’ origin and identity  </vt:lpstr>
      <vt:lpstr>Jesus’ origin and identity </vt:lpstr>
      <vt:lpstr>Jesus’ origin and identity </vt:lpstr>
      <vt:lpstr>Chapter 7: Main Topics</vt:lpstr>
      <vt:lpstr>Bibliography</vt:lpstr>
      <vt:lpstr>Bibliography</vt:lpstr>
      <vt:lpstr>New Books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Gospel of John</dc:title>
  <dc:creator>owner</dc:creator>
  <cp:lastModifiedBy>owner</cp:lastModifiedBy>
  <cp:revision>226</cp:revision>
  <dcterms:created xsi:type="dcterms:W3CDTF">2018-04-25T02:19:40Z</dcterms:created>
  <dcterms:modified xsi:type="dcterms:W3CDTF">2018-05-06T17:29:10Z</dcterms:modified>
</cp:coreProperties>
</file>